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33"/>
  </p:handoutMasterIdLst>
  <p:sldIdLst>
    <p:sldId id="256" r:id="rId2"/>
    <p:sldId id="258" r:id="rId3"/>
    <p:sldId id="289" r:id="rId4"/>
    <p:sldId id="262" r:id="rId5"/>
    <p:sldId id="260" r:id="rId6"/>
    <p:sldId id="265" r:id="rId7"/>
    <p:sldId id="308" r:id="rId8"/>
    <p:sldId id="263" r:id="rId9"/>
    <p:sldId id="266" r:id="rId10"/>
    <p:sldId id="295" r:id="rId11"/>
    <p:sldId id="305" r:id="rId12"/>
    <p:sldId id="261" r:id="rId13"/>
    <p:sldId id="312" r:id="rId14"/>
    <p:sldId id="310" r:id="rId15"/>
    <p:sldId id="311" r:id="rId16"/>
    <p:sldId id="291" r:id="rId17"/>
    <p:sldId id="292" r:id="rId18"/>
    <p:sldId id="293" r:id="rId19"/>
    <p:sldId id="309" r:id="rId20"/>
    <p:sldId id="296" r:id="rId21"/>
    <p:sldId id="297" r:id="rId22"/>
    <p:sldId id="299" r:id="rId23"/>
    <p:sldId id="302" r:id="rId24"/>
    <p:sldId id="285" r:id="rId25"/>
    <p:sldId id="286" r:id="rId26"/>
    <p:sldId id="287" r:id="rId27"/>
    <p:sldId id="282" r:id="rId28"/>
    <p:sldId id="283" r:id="rId29"/>
    <p:sldId id="284" r:id="rId30"/>
    <p:sldId id="306" r:id="rId31"/>
    <p:sldId id="28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3" autoAdjust="0"/>
    <p:restoredTop sz="94660"/>
  </p:normalViewPr>
  <p:slideViewPr>
    <p:cSldViewPr>
      <p:cViewPr varScale="1">
        <p:scale>
          <a:sx n="78" d="100"/>
          <a:sy n="78" d="100"/>
        </p:scale>
        <p:origin x="-2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53F466-E6DF-44CC-BAB0-DD9BF1D754B7}" type="datetimeFigureOut">
              <a:rPr lang="es-MX" smtClean="0"/>
              <a:t>31/08/2015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6970B-D3DA-47F0-A302-68A3D59C0C52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88541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16AB3EC-1CC3-41B0-9D69-398A5EC738B8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884EC0-AFDC-4346-918D-E013470A00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AB3EC-1CC3-41B0-9D69-398A5EC738B8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884EC0-AFDC-4346-918D-E013470A00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AB3EC-1CC3-41B0-9D69-398A5EC738B8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884EC0-AFDC-4346-918D-E013470A00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AB3EC-1CC3-41B0-9D69-398A5EC738B8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884EC0-AFDC-4346-918D-E013470A008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AB3EC-1CC3-41B0-9D69-398A5EC738B8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884EC0-AFDC-4346-918D-E013470A008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AB3EC-1CC3-41B0-9D69-398A5EC738B8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884EC0-AFDC-4346-918D-E013470A008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AB3EC-1CC3-41B0-9D69-398A5EC738B8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884EC0-AFDC-4346-918D-E013470A008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AB3EC-1CC3-41B0-9D69-398A5EC738B8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884EC0-AFDC-4346-918D-E013470A008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AB3EC-1CC3-41B0-9D69-398A5EC738B8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884EC0-AFDC-4346-918D-E013470A00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16AB3EC-1CC3-41B0-9D69-398A5EC738B8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884EC0-AFDC-4346-918D-E013470A008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16AB3EC-1CC3-41B0-9D69-398A5EC738B8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884EC0-AFDC-4346-918D-E013470A008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16AB3EC-1CC3-41B0-9D69-398A5EC738B8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4884EC0-AFDC-4346-918D-E013470A00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ct.org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ct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umentor.com/" TargetMode="External"/><Relationship Id="rId2" Type="http://schemas.openxmlformats.org/officeDocument/2006/relationships/hyperlink" Target="http://www.universityofcalifornia.edu/apply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wccd.edu/" TargetMode="External"/><Relationship Id="rId4" Type="http://schemas.openxmlformats.org/officeDocument/2006/relationships/hyperlink" Target="http://www.commonapp.org/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fsa.ed.gov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SENIOR YEAR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DESTINATION:  GRADUATION, COLLEGE, AND YOUR FUTURE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D’s don’t count for college! Although a “D” grade is passing, it is considered </a:t>
            </a:r>
            <a:r>
              <a:rPr lang="en-US" u="sng" dirty="0" smtClean="0"/>
              <a:t>non-mastery</a:t>
            </a:r>
            <a:r>
              <a:rPr lang="en-US" dirty="0" smtClean="0"/>
              <a:t>.  Repeat any necessary A-G courses ASAP.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Don’t be a slacker! Senior year rigor is important.  Avoid “senioritis!”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COLLEGE ADMISSIONS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College </a:t>
            </a:r>
            <a:r>
              <a:rPr lang="en-US" dirty="0"/>
              <a:t>acceptance letters are </a:t>
            </a:r>
            <a:r>
              <a:rPr lang="en-US" u="sng" dirty="0" smtClean="0"/>
              <a:t>tentative, conditional, provisional</a:t>
            </a:r>
            <a:r>
              <a:rPr lang="en-US" dirty="0" smtClean="0"/>
              <a:t>. </a:t>
            </a:r>
            <a:r>
              <a:rPr lang="en-US" b="1" dirty="0"/>
              <a:t>Colleges can rescind an offer for admissions</a:t>
            </a:r>
            <a:r>
              <a:rPr lang="en-US" dirty="0"/>
              <a:t> if your GPA drops significantly or </a:t>
            </a:r>
            <a:r>
              <a:rPr lang="en-US" b="1" dirty="0"/>
              <a:t>if you earn D and F grades</a:t>
            </a:r>
            <a:r>
              <a:rPr lang="en-US" dirty="0"/>
              <a:t>.</a:t>
            </a:r>
          </a:p>
          <a:p>
            <a:endParaRPr lang="es-MX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NO D OR F GRADES!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5047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COLLEGE   OPTIONS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*Undergraduate (4 Year),  Graduate, Professional  Degrees</a:t>
            </a:r>
            <a:endParaRPr lang="en-US" sz="1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/>
          </a:bodyPr>
          <a:lstStyle/>
          <a:p>
            <a:r>
              <a:rPr lang="en-US" sz="1800" dirty="0" smtClean="0"/>
              <a:t>*Associates Degree (2 Year), Vocational, or Certificate Programs </a:t>
            </a:r>
            <a:endParaRPr lang="en-US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en-US" sz="2000" b="1" dirty="0" smtClean="0"/>
              <a:t>Four Year College/ University</a:t>
            </a:r>
            <a:endParaRPr lang="en-US" dirty="0" smtClean="0"/>
          </a:p>
          <a:p>
            <a:pPr>
              <a:buNone/>
            </a:pPr>
            <a:endParaRPr lang="en-US" sz="2000" b="1" u="sng" dirty="0" smtClean="0"/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 </a:t>
            </a:r>
            <a:r>
              <a:rPr lang="en-US" sz="2000" u="sng" dirty="0" smtClean="0"/>
              <a:t>University of California </a:t>
            </a:r>
            <a:r>
              <a:rPr lang="en-US" sz="2000" dirty="0" smtClean="0"/>
              <a:t>(UC)</a:t>
            </a:r>
          </a:p>
          <a:p>
            <a:pPr>
              <a:buNone/>
            </a:pPr>
            <a:r>
              <a:rPr lang="en-US" sz="2000" dirty="0" smtClean="0"/>
              <a:t>     9 Campuses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sz="2000" u="sng" dirty="0" smtClean="0"/>
              <a:t>California State </a:t>
            </a:r>
            <a:r>
              <a:rPr lang="en-US" sz="2000" dirty="0" smtClean="0"/>
              <a:t>(CSU)</a:t>
            </a:r>
          </a:p>
          <a:p>
            <a:pPr>
              <a:buNone/>
            </a:pPr>
            <a:r>
              <a:rPr lang="en-US" sz="2000" dirty="0" smtClean="0"/>
              <a:t>     23 Campuses</a:t>
            </a:r>
          </a:p>
          <a:p>
            <a:pPr>
              <a:buFont typeface="Wingdings" pitchFamily="2" charset="2"/>
              <a:buChar char="v"/>
            </a:pPr>
            <a:r>
              <a:rPr lang="en-US" sz="2000" u="sng" dirty="0" smtClean="0"/>
              <a:t>California (Private)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sz="2000" dirty="0" smtClean="0"/>
              <a:t>76 Campuses</a:t>
            </a:r>
          </a:p>
          <a:p>
            <a:pPr>
              <a:buFont typeface="Wingdings" pitchFamily="2" charset="2"/>
              <a:buChar char="v"/>
            </a:pPr>
            <a:r>
              <a:rPr lang="en-US" sz="2000" u="sng" dirty="0" smtClean="0"/>
              <a:t>Out of State (Public/Private)</a:t>
            </a:r>
          </a:p>
          <a:p>
            <a:pPr>
              <a:buNone/>
            </a:pPr>
            <a:r>
              <a:rPr lang="en-US" sz="2000" dirty="0" smtClean="0"/>
              <a:t>     2000+ Campuses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000" b="1" dirty="0" smtClean="0"/>
              <a:t>      Community College</a:t>
            </a:r>
          </a:p>
          <a:p>
            <a:pPr>
              <a:buNone/>
            </a:pPr>
            <a:r>
              <a:rPr lang="en-US" sz="2000" b="1" dirty="0" smtClean="0"/>
              <a:t>        </a:t>
            </a:r>
            <a:r>
              <a:rPr lang="en-US" sz="2000" b="1" u="sng" dirty="0" smtClean="0"/>
              <a:t>California (Public)</a:t>
            </a:r>
          </a:p>
          <a:p>
            <a:pPr>
              <a:buNone/>
            </a:pPr>
            <a:endParaRPr lang="en-US" sz="2000" b="1" u="sng" dirty="0" smtClean="0"/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109 Campuses throughout California 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San Diego:  10 Campuses</a:t>
            </a:r>
          </a:p>
          <a:p>
            <a:pPr>
              <a:buNone/>
            </a:pPr>
            <a:r>
              <a:rPr lang="en-US" sz="2000" dirty="0" smtClean="0"/>
              <a:t>   *</a:t>
            </a:r>
            <a:r>
              <a:rPr lang="en-US" sz="2000" i="1" dirty="0" smtClean="0"/>
              <a:t>Transfer opportunities to Four Year Colleges.</a:t>
            </a:r>
            <a:endParaRPr lang="en-US" sz="2000" dirty="0" smtClean="0"/>
          </a:p>
          <a:p>
            <a:pPr>
              <a:buFont typeface="Wingdings" pitchFamily="2" charset="2"/>
              <a:buChar char="v"/>
            </a:pPr>
            <a:endParaRPr lang="en-US" sz="2000" dirty="0" smtClean="0"/>
          </a:p>
          <a:p>
            <a:pPr>
              <a:buFont typeface="Wingdings" pitchFamily="2" charset="2"/>
              <a:buChar char="v"/>
            </a:pPr>
            <a:r>
              <a:rPr lang="en-US" sz="2000" b="1" u="sng" dirty="0" smtClean="0"/>
              <a:t>Vocational (Trade/Career):</a:t>
            </a:r>
          </a:p>
          <a:p>
            <a:pPr>
              <a:buNone/>
            </a:pPr>
            <a:r>
              <a:rPr lang="en-US" sz="2000" dirty="0" smtClean="0"/>
              <a:t>    Schools that focus on job skills/training (Beauty, Design, Technical, Etc.) *</a:t>
            </a:r>
            <a:r>
              <a:rPr lang="en-US" sz="2000" i="1" dirty="0" smtClean="0"/>
              <a:t>Credits usually do not transfer to four year colleges or universities</a:t>
            </a:r>
            <a:r>
              <a:rPr lang="en-US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COLLEGE   SELECTIVITY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*Know thyself! Apply to colleges that are a “good fit.”  </a:t>
            </a:r>
            <a:endParaRPr lang="en-US" sz="1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*Expect that community college courses will be rigorous.</a:t>
            </a:r>
            <a:endParaRPr lang="en-US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sz="2000" u="sng" dirty="0" smtClean="0"/>
              <a:t> </a:t>
            </a:r>
            <a:r>
              <a:rPr lang="en-US" sz="2000" b="1" u="sng" dirty="0" smtClean="0"/>
              <a:t>University of California (UC)</a:t>
            </a:r>
            <a:endParaRPr lang="en-US" sz="1800" u="sng" dirty="0" smtClean="0"/>
          </a:p>
          <a:p>
            <a:pPr>
              <a:buNone/>
            </a:pPr>
            <a:r>
              <a:rPr lang="en-US" sz="1800" dirty="0" smtClean="0"/>
              <a:t>     Average:  3.5 GPA (A-G)</a:t>
            </a:r>
          </a:p>
          <a:p>
            <a:pPr>
              <a:buNone/>
            </a:pPr>
            <a:r>
              <a:rPr lang="en-US" sz="1800" dirty="0" smtClean="0"/>
              <a:t>     *Competitive: 4.1 GPA (</a:t>
            </a:r>
            <a:r>
              <a:rPr lang="en-US" sz="1800" b="1" dirty="0" smtClean="0"/>
              <a:t>LA,SD,B</a:t>
            </a:r>
            <a:r>
              <a:rPr lang="en-US" sz="1800" dirty="0" smtClean="0"/>
              <a:t>)</a:t>
            </a:r>
          </a:p>
          <a:p>
            <a:pPr>
              <a:buNone/>
            </a:pPr>
            <a:r>
              <a:rPr lang="en-US" sz="1800" dirty="0" smtClean="0"/>
              <a:t>     SAT: 1200-1340 Avg. (MA/ENG)</a:t>
            </a:r>
            <a:endParaRPr lang="en-US" sz="2000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 </a:t>
            </a:r>
            <a:r>
              <a:rPr lang="en-US" sz="2000" b="1" u="sng" dirty="0" smtClean="0"/>
              <a:t>California State (CSU)</a:t>
            </a:r>
          </a:p>
          <a:p>
            <a:pPr>
              <a:buNone/>
            </a:pPr>
            <a:r>
              <a:rPr lang="en-US" sz="2000" dirty="0" smtClean="0"/>
              <a:t>     </a:t>
            </a:r>
            <a:r>
              <a:rPr lang="en-US" sz="1800" dirty="0" smtClean="0"/>
              <a:t>Minimum:  2.5 GPA (A-G)</a:t>
            </a:r>
          </a:p>
          <a:p>
            <a:pPr>
              <a:buNone/>
            </a:pPr>
            <a:r>
              <a:rPr lang="en-US" sz="1800" dirty="0" smtClean="0"/>
              <a:t>      *SDSU:  3.65-3.88 GPA</a:t>
            </a:r>
          </a:p>
          <a:p>
            <a:pPr>
              <a:buNone/>
            </a:pPr>
            <a:r>
              <a:rPr lang="en-US" sz="1600" dirty="0" smtClean="0"/>
              <a:t>       </a:t>
            </a:r>
            <a:r>
              <a:rPr lang="en-US" sz="1900" dirty="0" smtClean="0"/>
              <a:t>SAT: 900-1100 (MA/ENG)</a:t>
            </a:r>
          </a:p>
          <a:p>
            <a:pPr>
              <a:buNone/>
            </a:pPr>
            <a:endParaRPr lang="en-US" sz="1600" dirty="0" smtClean="0"/>
          </a:p>
          <a:p>
            <a:pPr>
              <a:buFont typeface="Wingdings" pitchFamily="2" charset="2"/>
              <a:buChar char="v"/>
            </a:pPr>
            <a:r>
              <a:rPr lang="en-US" sz="2000" b="1" u="sng" dirty="0" smtClean="0"/>
              <a:t>California (Private)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sz="1900" dirty="0" smtClean="0"/>
              <a:t>GPA and SAT scores vary</a:t>
            </a:r>
          </a:p>
          <a:p>
            <a:pPr>
              <a:buNone/>
            </a:pPr>
            <a:r>
              <a:rPr lang="en-US" sz="1900" dirty="0" smtClean="0"/>
              <a:t>	  Check with each college</a:t>
            </a:r>
          </a:p>
          <a:p>
            <a:pPr>
              <a:buFont typeface="Wingdings" pitchFamily="2" charset="2"/>
              <a:buChar char="v"/>
            </a:pPr>
            <a:r>
              <a:rPr lang="en-US" sz="2000" b="1" u="sng" dirty="0" smtClean="0"/>
              <a:t>Out of State (Public/Private)</a:t>
            </a:r>
          </a:p>
          <a:p>
            <a:pPr>
              <a:buNone/>
            </a:pPr>
            <a:r>
              <a:rPr lang="en-US" sz="2000" dirty="0" smtClean="0"/>
              <a:t>     </a:t>
            </a:r>
            <a:r>
              <a:rPr lang="en-US" sz="1900" dirty="0" smtClean="0"/>
              <a:t>GPA and SAT scores vary</a:t>
            </a:r>
            <a:endParaRPr lang="en-US" sz="19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/>
              <a:t>      Community College</a:t>
            </a:r>
          </a:p>
          <a:p>
            <a:pPr>
              <a:buNone/>
            </a:pPr>
            <a:r>
              <a:rPr lang="en-US" sz="2000" b="1" dirty="0" smtClean="0"/>
              <a:t>        </a:t>
            </a:r>
            <a:r>
              <a:rPr lang="en-US" sz="2000" b="1" u="sng" dirty="0" smtClean="0"/>
              <a:t>California (Public)</a:t>
            </a:r>
          </a:p>
          <a:p>
            <a:pPr>
              <a:buNone/>
            </a:pPr>
            <a:endParaRPr lang="en-US" sz="2000" b="1" u="sng" dirty="0" smtClean="0"/>
          </a:p>
          <a:p>
            <a:pPr>
              <a:buFont typeface="Wingdings" pitchFamily="2" charset="2"/>
              <a:buChar char="v"/>
            </a:pPr>
            <a:r>
              <a:rPr lang="en-US" sz="1800" dirty="0" smtClean="0"/>
              <a:t>No GPA requirement</a:t>
            </a:r>
          </a:p>
          <a:p>
            <a:pPr>
              <a:buFont typeface="Wingdings" pitchFamily="2" charset="2"/>
              <a:buChar char="v"/>
            </a:pPr>
            <a:endParaRPr lang="en-US" sz="1800" dirty="0" smtClean="0"/>
          </a:p>
          <a:p>
            <a:pPr>
              <a:buFont typeface="Wingdings" pitchFamily="2" charset="2"/>
              <a:buChar char="v"/>
            </a:pPr>
            <a:r>
              <a:rPr lang="en-US" sz="1800" dirty="0" smtClean="0"/>
              <a:t>High School Diploma or</a:t>
            </a:r>
          </a:p>
          <a:p>
            <a:pPr>
              <a:buNone/>
            </a:pPr>
            <a:r>
              <a:rPr lang="en-US" sz="1800" dirty="0" smtClean="0"/>
              <a:t>    18 years old</a:t>
            </a:r>
          </a:p>
          <a:p>
            <a:pPr>
              <a:buNone/>
            </a:pPr>
            <a:endParaRPr lang="en-US" sz="1800" dirty="0" smtClean="0"/>
          </a:p>
          <a:p>
            <a:pPr>
              <a:buFont typeface="Wingdings" pitchFamily="2" charset="2"/>
              <a:buChar char="v"/>
            </a:pPr>
            <a:r>
              <a:rPr lang="en-US" sz="1800" dirty="0" smtClean="0"/>
              <a:t>No SAT or ACT required</a:t>
            </a:r>
          </a:p>
          <a:p>
            <a:pPr>
              <a:buNone/>
            </a:pPr>
            <a:endParaRPr lang="en-US" sz="1800" dirty="0" smtClean="0"/>
          </a:p>
          <a:p>
            <a:pPr>
              <a:buFont typeface="Wingdings" pitchFamily="2" charset="2"/>
              <a:buChar char="v"/>
            </a:pPr>
            <a:r>
              <a:rPr lang="en-US" sz="1800" dirty="0" smtClean="0"/>
              <a:t>Math and English Placement tests required!</a:t>
            </a:r>
          </a:p>
          <a:p>
            <a:pPr>
              <a:buNone/>
            </a:pPr>
            <a:r>
              <a:rPr lang="en-US" sz="2000" dirty="0" smtClean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53062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College Fairs: </a:t>
            </a:r>
            <a:endParaRPr lang="en-US" sz="1800" dirty="0" smtClean="0"/>
          </a:p>
          <a:p>
            <a:pPr marL="0" indent="0">
              <a:buNone/>
            </a:pPr>
            <a:endParaRPr lang="en-US" sz="1000" dirty="0" smtClean="0"/>
          </a:p>
          <a:p>
            <a:pPr marL="598932" lvl="1" indent="-342900">
              <a:buFont typeface="Wingdings" pitchFamily="2" charset="2"/>
              <a:buChar char="§"/>
            </a:pPr>
            <a:r>
              <a:rPr lang="en-US" sz="2500" dirty="0" smtClean="0"/>
              <a:t>SUHSD </a:t>
            </a:r>
            <a:r>
              <a:rPr lang="en-US" sz="2500" dirty="0"/>
              <a:t>College Fair – Montgomery High School </a:t>
            </a:r>
          </a:p>
          <a:p>
            <a:pPr marL="256032" lvl="1" indent="0">
              <a:buNone/>
            </a:pPr>
            <a:r>
              <a:rPr lang="en-US" sz="2500" dirty="0" smtClean="0"/>
              <a:t>		Monday</a:t>
            </a:r>
            <a:r>
              <a:rPr lang="en-US" sz="2500" dirty="0"/>
              <a:t>, October 5</a:t>
            </a:r>
            <a:r>
              <a:rPr lang="en-US" sz="2500" baseline="30000" dirty="0"/>
              <a:t>th</a:t>
            </a:r>
            <a:r>
              <a:rPr lang="en-US" sz="2500" dirty="0"/>
              <a:t> </a:t>
            </a:r>
            <a:r>
              <a:rPr lang="en-US" sz="2500" dirty="0" smtClean="0"/>
              <a:t> 5-8pm</a:t>
            </a:r>
          </a:p>
          <a:p>
            <a:pPr marL="256032" lvl="1" indent="0">
              <a:buNone/>
            </a:pPr>
            <a:endParaRPr lang="en-US" sz="1000" dirty="0" smtClean="0"/>
          </a:p>
          <a:p>
            <a:pPr marL="598932" lvl="1" indent="-342900">
              <a:buFont typeface="Wingdings" pitchFamily="2" charset="2"/>
              <a:buChar char="§"/>
            </a:pPr>
            <a:r>
              <a:rPr lang="en-US" sz="2600" dirty="0"/>
              <a:t>CAL SOAP College Fair – Scottish Rite Center </a:t>
            </a:r>
            <a:r>
              <a:rPr lang="en-US" sz="2600" dirty="0" smtClean="0"/>
              <a:t>	</a:t>
            </a:r>
            <a:r>
              <a:rPr lang="en-US" sz="2600" dirty="0"/>
              <a:t>	</a:t>
            </a:r>
            <a:r>
              <a:rPr lang="en-US" sz="2600" dirty="0" smtClean="0"/>
              <a:t>Wednesday</a:t>
            </a:r>
            <a:r>
              <a:rPr lang="en-US" sz="2600" dirty="0"/>
              <a:t>, October 28</a:t>
            </a:r>
            <a:r>
              <a:rPr lang="en-US" sz="2600" baseline="30000" dirty="0"/>
              <a:t>th</a:t>
            </a:r>
            <a:r>
              <a:rPr lang="en-US" sz="2600" dirty="0"/>
              <a:t>   </a:t>
            </a:r>
            <a:r>
              <a:rPr lang="en-US" sz="2600" dirty="0" smtClean="0"/>
              <a:t>6-8pm</a:t>
            </a:r>
          </a:p>
          <a:p>
            <a:pPr marL="256032" lvl="1" indent="0">
              <a:buNone/>
            </a:pPr>
            <a:endParaRPr lang="en-US" sz="1000" dirty="0"/>
          </a:p>
          <a:p>
            <a:pPr marL="598932" lvl="1" indent="-342900">
              <a:buFont typeface="Wingdings" pitchFamily="2" charset="2"/>
              <a:buChar char="§"/>
            </a:pPr>
            <a:r>
              <a:rPr lang="en-US" sz="2600" dirty="0" smtClean="0"/>
              <a:t>On-line College Fair:  </a:t>
            </a:r>
            <a:r>
              <a:rPr lang="en-US" sz="2600" u="sng" dirty="0" smtClean="0"/>
              <a:t>Collegeweeklive.com</a:t>
            </a:r>
            <a:r>
              <a:rPr lang="en-US" sz="2600" dirty="0" smtClean="0"/>
              <a:t> </a:t>
            </a:r>
          </a:p>
          <a:p>
            <a:pPr marL="256032" lvl="1" indent="0">
              <a:buNone/>
            </a:pPr>
            <a:r>
              <a:rPr lang="en-US" sz="2600" dirty="0"/>
              <a:t>	</a:t>
            </a:r>
            <a:r>
              <a:rPr lang="en-US" sz="2600" dirty="0" smtClean="0"/>
              <a:t>	(“live chat” with college reps)</a:t>
            </a:r>
          </a:p>
          <a:p>
            <a:pPr marL="1010412" lvl="6" indent="0">
              <a:buNone/>
            </a:pPr>
            <a:endParaRPr lang="en-US" sz="2600" dirty="0" smtClean="0"/>
          </a:p>
          <a:p>
            <a:pPr marL="0" indent="0">
              <a:buNone/>
            </a:pPr>
            <a:endParaRPr lang="en-US" sz="2900" dirty="0"/>
          </a:p>
          <a:p>
            <a:pPr marL="1010412" lvl="6" indent="0">
              <a:buNone/>
            </a:pPr>
            <a:endParaRPr lang="en-US" sz="29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Learn More About College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6332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900" dirty="0"/>
              <a:t>College rep visits to San Diego and Olympian (sign up in the Counseling Center)</a:t>
            </a:r>
          </a:p>
          <a:p>
            <a:pPr marL="598932" lvl="1" indent="-342900">
              <a:buFont typeface="Wingdings" pitchFamily="2" charset="2"/>
              <a:buChar char="§"/>
            </a:pPr>
            <a:r>
              <a:rPr lang="en-US" sz="2600" dirty="0"/>
              <a:t>Art Institute of Chicago – Oct.15</a:t>
            </a:r>
          </a:p>
          <a:p>
            <a:pPr marL="598932" lvl="1" indent="-342900">
              <a:buFont typeface="Wingdings" pitchFamily="2" charset="2"/>
              <a:buChar char="§"/>
            </a:pPr>
            <a:r>
              <a:rPr lang="en-US" sz="2600" dirty="0"/>
              <a:t>UCSB – Oct. 29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900" dirty="0"/>
              <a:t>On-Campus visits and guided tours.  </a:t>
            </a:r>
          </a:p>
          <a:p>
            <a:pPr marL="0" indent="0">
              <a:buNone/>
            </a:pPr>
            <a:r>
              <a:rPr lang="en-US" sz="2900" dirty="0"/>
              <a:t>	(</a:t>
            </a:r>
            <a:r>
              <a:rPr lang="en-US" sz="2900" u="sng" dirty="0"/>
              <a:t>Ecampustours.com</a:t>
            </a:r>
            <a:r>
              <a:rPr lang="en-US" sz="2900" dirty="0"/>
              <a:t> ; </a:t>
            </a:r>
            <a:r>
              <a:rPr lang="en-US" sz="2900" u="sng" dirty="0" smtClean="0"/>
              <a:t>youniversitytv.com</a:t>
            </a:r>
            <a:r>
              <a:rPr lang="en-US" sz="2900" dirty="0" smtClean="0"/>
              <a:t>)</a:t>
            </a:r>
            <a:endParaRPr lang="en-US" sz="29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sz="2900" dirty="0"/>
              <a:t>College/University websites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900" dirty="0"/>
              <a:t>Printed materials (counseling center and library/media center) </a:t>
            </a: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Other College Search Options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145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b="1" dirty="0" smtClean="0"/>
              <a:t>Academic history –rigor of courses, GPA, class rank, educational environment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Admission test scores</a:t>
            </a:r>
          </a:p>
          <a:p>
            <a:pPr>
              <a:buFont typeface="Wingdings" pitchFamily="2" charset="2"/>
              <a:buChar char="v"/>
            </a:pPr>
            <a:r>
              <a:rPr lang="en-US" sz="2400" i="1" dirty="0" smtClean="0"/>
              <a:t>Leadership and extra-curricular activities</a:t>
            </a:r>
          </a:p>
          <a:p>
            <a:pPr>
              <a:buFont typeface="Wingdings" pitchFamily="2" charset="2"/>
              <a:buChar char="v"/>
            </a:pPr>
            <a:r>
              <a:rPr lang="en-US" sz="2400" i="1" dirty="0" smtClean="0"/>
              <a:t>Special talents/achievements/awards</a:t>
            </a:r>
          </a:p>
          <a:p>
            <a:pPr>
              <a:buFont typeface="Wingdings" pitchFamily="2" charset="2"/>
              <a:buChar char="v"/>
            </a:pPr>
            <a:r>
              <a:rPr lang="en-US" sz="2400" i="1" dirty="0" smtClean="0"/>
              <a:t>Volunteer/community service</a:t>
            </a:r>
          </a:p>
          <a:p>
            <a:pPr>
              <a:buFont typeface="Wingdings" pitchFamily="2" charset="2"/>
              <a:buChar char="v"/>
            </a:pPr>
            <a:r>
              <a:rPr lang="en-US" sz="2400" i="1" dirty="0" smtClean="0"/>
              <a:t>Special circumstances and/or special challenges</a:t>
            </a:r>
          </a:p>
          <a:p>
            <a:pPr>
              <a:buFont typeface="Wingdings" pitchFamily="2" charset="2"/>
              <a:buChar char="v"/>
            </a:pPr>
            <a:r>
              <a:rPr lang="en-US" sz="2400" i="1" dirty="0" smtClean="0"/>
              <a:t>Teacher/Counselor recommendations</a:t>
            </a:r>
          </a:p>
          <a:p>
            <a:pPr>
              <a:buFont typeface="Wingdings" pitchFamily="2" charset="2"/>
              <a:buChar char="v"/>
            </a:pPr>
            <a:r>
              <a:rPr lang="en-US" sz="2400" i="1" dirty="0" smtClean="0"/>
              <a:t>Personal Interview (as required)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College Admissions Factors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   College Entrance Testing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UC: SAT or ACT w/writing</a:t>
            </a:r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CSU:  SAT or ACT (No writing)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             SAT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APTITUDE TEST-  </a:t>
            </a:r>
          </a:p>
          <a:p>
            <a:pPr>
              <a:buNone/>
            </a:pPr>
            <a:r>
              <a:rPr lang="en-US" sz="2000" dirty="0" smtClean="0"/>
              <a:t>   Tests Reasoning and Verbal abilities</a:t>
            </a:r>
          </a:p>
          <a:p>
            <a:pPr>
              <a:buFont typeface="Wingdings" pitchFamily="2" charset="2"/>
              <a:buChar char="v"/>
            </a:pPr>
            <a:r>
              <a:rPr lang="en-US" sz="2000" u="sng" dirty="0" smtClean="0"/>
              <a:t>3 Sections</a:t>
            </a:r>
            <a:r>
              <a:rPr lang="en-US" sz="2000" dirty="0" smtClean="0"/>
              <a:t>:  Critical Reasoning, Math, and Writing.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Penalty for wrong answers.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C00000"/>
                </a:solidFill>
              </a:rPr>
              <a:t>Selective colleges may also require Subject Tests.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               ACT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ACHIEVEMENT TEST- 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sz="2000" dirty="0" smtClean="0"/>
              <a:t>Measures what a student learned in school</a:t>
            </a:r>
          </a:p>
          <a:p>
            <a:pPr>
              <a:buFont typeface="Wingdings" pitchFamily="2" charset="2"/>
              <a:buChar char="v"/>
            </a:pPr>
            <a:r>
              <a:rPr lang="en-US" sz="2000" u="sng" dirty="0" smtClean="0"/>
              <a:t>5 Sections</a:t>
            </a:r>
            <a:r>
              <a:rPr lang="en-US" sz="2000" dirty="0" smtClean="0"/>
              <a:t>:  English, Math, Reading, Science, plus Writing (Optional).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No penalty for wrong answers.</a:t>
            </a:r>
          </a:p>
          <a:p>
            <a:pPr>
              <a:buFont typeface="Wingdings" pitchFamily="2" charset="2"/>
              <a:buChar char="v"/>
            </a:pPr>
            <a:endParaRPr lang="en-US" sz="2000" dirty="0" smtClean="0"/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C00000"/>
                </a:solidFill>
              </a:rPr>
              <a:t>Selective colleges require the writing section. Check the school’s specific requirements.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Register on-line one month in advance.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u="sng" dirty="0" smtClean="0">
                <a:solidFill>
                  <a:schemeClr val="accent3"/>
                </a:solidFill>
              </a:rPr>
              <a:t>www. collegeboard.org </a:t>
            </a:r>
            <a:r>
              <a:rPr lang="en-US" dirty="0" smtClean="0"/>
              <a:t>(SAT)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dirty="0" smtClean="0">
                <a:hlinkClick r:id="rId2"/>
              </a:rPr>
              <a:t>www.act.org</a:t>
            </a:r>
            <a:r>
              <a:rPr lang="en-US" dirty="0" smtClean="0"/>
              <a:t> (ACT)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Send official reports to colleges (4 “free” at time of registration).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Most colleges will accept through the December test date, including UC Campuses.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*SDSU</a:t>
            </a:r>
            <a:r>
              <a:rPr lang="en-US" dirty="0" smtClean="0"/>
              <a:t>: </a:t>
            </a:r>
            <a:r>
              <a:rPr lang="en-US" u="sng" dirty="0" smtClean="0"/>
              <a:t>November</a:t>
            </a:r>
            <a:r>
              <a:rPr lang="en-US" dirty="0" smtClean="0"/>
              <a:t> is last test date.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Fee waivers – Available from counselors for  students who qualify (free/reduced lunch program). Ask early!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College Entrance Testing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Sept. 3 – October SAT</a:t>
            </a:r>
          </a:p>
          <a:p>
            <a:r>
              <a:rPr lang="en-US" sz="3200" dirty="0" smtClean="0"/>
              <a:t>Oct. 9 – November SAT</a:t>
            </a:r>
          </a:p>
          <a:p>
            <a:r>
              <a:rPr lang="en-US" sz="2000" u="sng" dirty="0" smtClean="0">
                <a:solidFill>
                  <a:schemeClr val="accent3"/>
                </a:solidFill>
              </a:rPr>
              <a:t>www.collegeboard.com</a:t>
            </a:r>
          </a:p>
          <a:p>
            <a:pPr marL="109728" indent="0">
              <a:buNone/>
            </a:pPr>
            <a:endParaRPr lang="en-US" sz="3200" dirty="0" smtClean="0"/>
          </a:p>
          <a:p>
            <a:pPr marL="109728" indent="0">
              <a:buNone/>
            </a:pPr>
            <a:endParaRPr lang="en-US" sz="2000" dirty="0"/>
          </a:p>
          <a:p>
            <a:r>
              <a:rPr lang="en-US" sz="3200" dirty="0" smtClean="0"/>
              <a:t>Sept. 18 – October ACT</a:t>
            </a:r>
          </a:p>
          <a:p>
            <a:r>
              <a:rPr lang="en-US" sz="2000" dirty="0" smtClean="0">
                <a:hlinkClick r:id="rId2"/>
              </a:rPr>
              <a:t>www.act.org</a:t>
            </a:r>
            <a:endParaRPr lang="en-US" sz="2000" dirty="0" smtClean="0"/>
          </a:p>
          <a:p>
            <a:pPr marL="109728" indent="0">
              <a:buNone/>
            </a:pPr>
            <a:endParaRPr lang="en-US" sz="2000" dirty="0" smtClean="0"/>
          </a:p>
          <a:p>
            <a:pPr marL="109728" indent="0" algn="ctr">
              <a:buNone/>
            </a:pPr>
            <a:r>
              <a:rPr lang="en-US" sz="2000" i="1" dirty="0" smtClean="0"/>
              <a:t>See your counselor for fee waivers</a:t>
            </a:r>
            <a:endParaRPr lang="en-US" sz="2000" i="1" dirty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SAT/ACT </a:t>
            </a:r>
            <a:r>
              <a:rPr lang="en-US" smtClean="0">
                <a:solidFill>
                  <a:schemeClr val="bg2">
                    <a:lumMod val="50000"/>
                  </a:schemeClr>
                </a:solidFill>
              </a:rPr>
              <a:t>Upcoming Deadlines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04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for Accuracy </a:t>
            </a:r>
          </a:p>
          <a:p>
            <a:endParaRPr lang="en-US" dirty="0" smtClean="0"/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 Identifying Information – Legal Name, Date of Birth, Guardians, Address, Social Security #, Etc.</a:t>
            </a:r>
          </a:p>
          <a:p>
            <a:pPr lvl="1">
              <a:buNone/>
            </a:pPr>
            <a:endParaRPr lang="en-US" dirty="0" smtClean="0"/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 Course History, Grades, Credits – Speak to former teachers or counselor about any discrepancies</a:t>
            </a:r>
          </a:p>
          <a:p>
            <a:pPr marL="393192" lvl="1" indent="0">
              <a:buNone/>
            </a:pPr>
            <a:endParaRPr lang="en-US" dirty="0" smtClean="0"/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 Progress toward high school graduation and college admissions requirements, community service hours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       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TRANSCRIPTS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US" dirty="0" smtClean="0">
                <a:solidFill>
                  <a:srgbClr val="C00000"/>
                </a:solidFill>
              </a:rPr>
              <a:t>Guaranteed </a:t>
            </a:r>
            <a:r>
              <a:rPr lang="en-US" dirty="0" smtClean="0">
                <a:solidFill>
                  <a:srgbClr val="C00000"/>
                </a:solidFill>
              </a:rPr>
              <a:t>Admission </a:t>
            </a:r>
            <a:r>
              <a:rPr lang="en-US" dirty="0" smtClean="0">
                <a:solidFill>
                  <a:srgbClr val="C00000"/>
                </a:solidFill>
              </a:rPr>
              <a:t>to San Diego State</a:t>
            </a:r>
          </a:p>
          <a:p>
            <a:pPr>
              <a:buNone/>
            </a:pPr>
            <a:endParaRPr lang="en-US" sz="1600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Residency</a:t>
            </a:r>
            <a:r>
              <a:rPr lang="en-US" dirty="0" smtClean="0"/>
              <a:t>: Enrolled in SUHSD 9</a:t>
            </a:r>
            <a:r>
              <a:rPr lang="en-US" baseline="30000" dirty="0" smtClean="0"/>
              <a:t>th</a:t>
            </a:r>
            <a:r>
              <a:rPr lang="en-US" dirty="0" smtClean="0"/>
              <a:t>-12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Complete all A-G requirements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Attain </a:t>
            </a:r>
            <a:r>
              <a:rPr lang="en-US" b="1" dirty="0" smtClean="0"/>
              <a:t>3.0 CSU GPA </a:t>
            </a:r>
            <a:r>
              <a:rPr lang="en-US" dirty="0" smtClean="0"/>
              <a:t>and maintain through senior year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Take the SAT or ACT by November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Meet ELM (Entry Level Math) and EPT (English Placement Test) </a:t>
            </a:r>
            <a:r>
              <a:rPr lang="en-US" dirty="0" smtClean="0"/>
              <a:t>proficiency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APPLY! 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     COMPACT FOR SUCCESS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71600" y="1066800"/>
            <a:ext cx="7772400" cy="182245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ELM and EPT Proficiency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2209800" y="2590800"/>
            <a:ext cx="5791200" cy="2133599"/>
          </a:xfrm>
        </p:spPr>
        <p:txBody>
          <a:bodyPr>
            <a:noAutofit/>
          </a:bodyPr>
          <a:lstStyle/>
          <a:p>
            <a:r>
              <a:rPr lang="en-US" sz="3600" dirty="0" smtClean="0"/>
              <a:t>The most challenging of all the Compact for Success Requirements!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274638"/>
            <a:ext cx="74676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San Diego State University</a:t>
            </a:r>
            <a:endParaRPr lang="en-US" dirty="0" smtClean="0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838200" y="1371601"/>
            <a:ext cx="7010400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algn="ctr" eaLnBrk="1" hangingPunct="1">
              <a:defRPr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English Placement Test (EPT)</a:t>
            </a:r>
          </a:p>
          <a:p>
            <a:pPr algn="ctr" eaLnBrk="1" hangingPunct="1">
              <a:defRPr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Can be met through any of the following:</a:t>
            </a:r>
          </a:p>
          <a:p>
            <a:pPr marL="171450" indent="-171450" eaLnBrk="1" hangingPunct="1">
              <a:buFont typeface="Wingdings" pitchFamily="2" charset="2"/>
              <a:buChar char="§"/>
              <a:defRPr/>
            </a:pPr>
            <a:endParaRPr lang="en-US" sz="1200" b="1" dirty="0" smtClean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  <a:p>
            <a:pPr marL="800100" lvl="1" indent="-342900">
              <a:buFont typeface="Wingdings" pitchFamily="2" charset="2"/>
              <a:buChar char="§"/>
              <a:defRPr/>
            </a:pPr>
            <a:r>
              <a:rPr lang="en-US" sz="2400" dirty="0" smtClean="0">
                <a:latin typeface="Arial" charset="0"/>
              </a:rPr>
              <a:t>500 SAT Critical Reading</a:t>
            </a:r>
          </a:p>
          <a:p>
            <a:pPr marL="800100" lvl="1" indent="-342900">
              <a:buFont typeface="Wingdings" pitchFamily="2" charset="2"/>
              <a:buChar char="§"/>
              <a:defRPr/>
            </a:pPr>
            <a:r>
              <a:rPr lang="en-US" sz="2400" dirty="0" smtClean="0">
                <a:latin typeface="Arial" charset="0"/>
              </a:rPr>
              <a:t>22 ACT English</a:t>
            </a:r>
          </a:p>
          <a:p>
            <a:pPr marL="800100" lvl="1" indent="-342900">
              <a:buFont typeface="Wingdings" pitchFamily="2" charset="2"/>
              <a:buChar char="§"/>
              <a:defRPr/>
            </a:pPr>
            <a:r>
              <a:rPr lang="en-US" sz="2400" dirty="0" smtClean="0">
                <a:latin typeface="Arial" charset="0"/>
              </a:rPr>
              <a:t>3 on AP English </a:t>
            </a:r>
          </a:p>
          <a:p>
            <a:pPr marL="800100" lvl="1" indent="-342900">
              <a:buFont typeface="Wingdings" pitchFamily="2" charset="2"/>
              <a:buChar char="§"/>
              <a:defRPr/>
            </a:pPr>
            <a:r>
              <a:rPr lang="en-US" sz="2400" dirty="0" smtClean="0">
                <a:latin typeface="Arial" charset="0"/>
              </a:rPr>
              <a:t>College Level Composition</a:t>
            </a:r>
          </a:p>
          <a:p>
            <a:pPr marL="800100" lvl="1" indent="-342900">
              <a:buFont typeface="Wingdings" pitchFamily="2" charset="2"/>
              <a:buChar char="§"/>
              <a:defRPr/>
            </a:pPr>
            <a:r>
              <a:rPr lang="en-US" sz="2400" dirty="0" smtClean="0">
                <a:latin typeface="Arial" charset="0"/>
              </a:rPr>
              <a:t>EAP Exempt (11</a:t>
            </a:r>
            <a:r>
              <a:rPr lang="en-US" sz="2400" baseline="30000" dirty="0" smtClean="0">
                <a:latin typeface="Arial" charset="0"/>
              </a:rPr>
              <a:t>th</a:t>
            </a:r>
            <a:r>
              <a:rPr lang="en-US" sz="2400" dirty="0" smtClean="0">
                <a:latin typeface="Arial" charset="0"/>
              </a:rPr>
              <a:t> grade California Standards Test)</a:t>
            </a:r>
          </a:p>
          <a:p>
            <a:pPr marL="800100" lvl="1" indent="-342900">
              <a:buFont typeface="Wingdings" pitchFamily="2" charset="2"/>
              <a:buChar char="§"/>
              <a:defRPr/>
            </a:pPr>
            <a:r>
              <a:rPr lang="en-US" sz="2400" dirty="0" smtClean="0">
                <a:latin typeface="Arial" charset="0"/>
              </a:rPr>
              <a:t>147 on EPT, can be taken 1 time only (review study guide on-line)</a:t>
            </a:r>
          </a:p>
          <a:p>
            <a:pPr eaLnBrk="1" hangingPunct="1">
              <a:buFontTx/>
              <a:buChar char="•"/>
              <a:defRPr/>
            </a:pPr>
            <a:endParaRPr lang="en-US" sz="1200" dirty="0" smtClean="0">
              <a:latin typeface="Arial" charset="0"/>
            </a:endParaRPr>
          </a:p>
          <a:p>
            <a:pPr algn="ctr" eaLnBrk="1" hangingPunct="1">
              <a:defRPr/>
            </a:pPr>
            <a:r>
              <a:rPr lang="en-US" sz="2800" b="1" dirty="0" smtClean="0">
                <a:latin typeface="Arial" charset="0"/>
              </a:rPr>
              <a:t>Meet this requirement by February!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San Diego State University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09728" indent="0" algn="ctr">
              <a:buNone/>
              <a:defRPr/>
            </a:pPr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Entry Level Math Test (ELM)</a:t>
            </a:r>
          </a:p>
          <a:p>
            <a:pPr marL="109728" indent="0" algn="ctr">
              <a:buNone/>
              <a:defRPr/>
            </a:pP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Can be met through any of the following:</a:t>
            </a:r>
          </a:p>
          <a:p>
            <a:pPr>
              <a:defRPr/>
            </a:pPr>
            <a:endParaRPr lang="en-US" sz="1400" b="1" dirty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  <a:p>
            <a:pPr marL="457200" indent="-457200">
              <a:buFont typeface="Wingdings" pitchFamily="2" charset="2"/>
              <a:buChar char="§"/>
              <a:defRPr/>
            </a:pPr>
            <a:r>
              <a:rPr lang="en-US" sz="2800" dirty="0">
                <a:latin typeface="Arial" charset="0"/>
              </a:rPr>
              <a:t>550 SAT Mathematics</a:t>
            </a:r>
          </a:p>
          <a:p>
            <a:pPr marL="457200" indent="-457200">
              <a:buFont typeface="Wingdings" pitchFamily="2" charset="2"/>
              <a:buChar char="§"/>
              <a:defRPr/>
            </a:pPr>
            <a:r>
              <a:rPr lang="en-US" sz="2800" dirty="0">
                <a:latin typeface="Arial" charset="0"/>
              </a:rPr>
              <a:t>23 ACT Mathematics</a:t>
            </a:r>
          </a:p>
          <a:p>
            <a:pPr marL="457200" indent="-457200">
              <a:buFont typeface="Wingdings" pitchFamily="2" charset="2"/>
              <a:buChar char="§"/>
              <a:defRPr/>
            </a:pPr>
            <a:r>
              <a:rPr lang="en-US" sz="2800" dirty="0">
                <a:latin typeface="Arial" charset="0"/>
              </a:rPr>
              <a:t>3 on AP Math AB or BC or Statistics</a:t>
            </a:r>
          </a:p>
          <a:p>
            <a:pPr marL="457200" indent="-457200">
              <a:buFont typeface="Wingdings" pitchFamily="2" charset="2"/>
              <a:buChar char="§"/>
              <a:defRPr/>
            </a:pPr>
            <a:r>
              <a:rPr lang="en-US" sz="2800" dirty="0">
                <a:latin typeface="Arial" charset="0"/>
              </a:rPr>
              <a:t>Transferable Mathematics GE Course</a:t>
            </a:r>
          </a:p>
          <a:p>
            <a:pPr marL="457200" indent="-457200">
              <a:buFont typeface="Wingdings" pitchFamily="2" charset="2"/>
              <a:buChar char="§"/>
              <a:defRPr/>
            </a:pPr>
            <a:r>
              <a:rPr lang="en-US" sz="2800" dirty="0">
                <a:latin typeface="Arial" charset="0"/>
              </a:rPr>
              <a:t>EAP Exempt (11</a:t>
            </a:r>
            <a:r>
              <a:rPr lang="en-US" sz="2800" baseline="30000" dirty="0">
                <a:latin typeface="Arial" charset="0"/>
              </a:rPr>
              <a:t>th</a:t>
            </a:r>
            <a:r>
              <a:rPr lang="en-US" sz="2800" dirty="0">
                <a:latin typeface="Arial" charset="0"/>
              </a:rPr>
              <a:t> grade California Standards Test)</a:t>
            </a:r>
          </a:p>
          <a:p>
            <a:pPr marL="457200" indent="-457200">
              <a:buFont typeface="Wingdings" pitchFamily="2" charset="2"/>
              <a:buChar char="§"/>
              <a:defRPr/>
            </a:pPr>
            <a:r>
              <a:rPr lang="en-US" sz="2800" dirty="0">
                <a:latin typeface="Arial" charset="0"/>
              </a:rPr>
              <a:t>50 on ELM (review study guide on-line)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endParaRPr lang="en-US" sz="2800" dirty="0">
              <a:latin typeface="Arial" charset="0"/>
            </a:endParaRPr>
          </a:p>
          <a:p>
            <a:pPr algn="ctr">
              <a:defRPr/>
            </a:pPr>
            <a:r>
              <a:rPr lang="en-US" sz="2800" b="1" dirty="0">
                <a:latin typeface="Arial" charset="0"/>
              </a:rPr>
              <a:t>Meet this requirement by February!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3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en-US" sz="3000" dirty="0" smtClean="0"/>
              <a:t>Most colleges require on-line applications and an e-mail address (be professional!)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UC</a:t>
            </a:r>
            <a:r>
              <a:rPr lang="en-US" dirty="0" smtClean="0"/>
              <a:t>:  </a:t>
            </a:r>
            <a:r>
              <a:rPr lang="en-US" dirty="0" smtClean="0">
                <a:hlinkClick r:id="rId2"/>
              </a:rPr>
              <a:t>www.universityofcalifornia.edu/apply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Apply between November 1 – 30.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CSU</a:t>
            </a:r>
            <a:r>
              <a:rPr lang="en-US" dirty="0" smtClean="0"/>
              <a:t>:  </a:t>
            </a:r>
            <a:r>
              <a:rPr lang="en-US" dirty="0" smtClean="0">
                <a:hlinkClick r:id="rId3"/>
              </a:rPr>
              <a:t>www.csumentor.com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Apply between October 1 – November 30.</a:t>
            </a:r>
          </a:p>
          <a:p>
            <a:pPr lvl="0">
              <a:buClr>
                <a:srgbClr val="2DA2BF"/>
              </a:buClr>
              <a:buFont typeface="Wingdings" pitchFamily="2" charset="2"/>
              <a:buChar char="Ø"/>
            </a:pPr>
            <a:r>
              <a:rPr lang="en-US" b="1" dirty="0" smtClean="0">
                <a:solidFill>
                  <a:prstClr val="black"/>
                </a:solidFill>
              </a:rPr>
              <a:t>Common </a:t>
            </a:r>
            <a:r>
              <a:rPr lang="en-US" b="1" dirty="0">
                <a:solidFill>
                  <a:prstClr val="black"/>
                </a:solidFill>
              </a:rPr>
              <a:t>Application: </a:t>
            </a:r>
            <a:r>
              <a:rPr lang="en-US" dirty="0">
                <a:solidFill>
                  <a:prstClr val="black"/>
                </a:solidFill>
                <a:hlinkClick r:id="rId4"/>
              </a:rPr>
              <a:t>www.commonapp.org</a:t>
            </a:r>
            <a:r>
              <a:rPr lang="en-US" dirty="0">
                <a:solidFill>
                  <a:prstClr val="black"/>
                </a:solidFill>
              </a:rPr>
              <a:t> 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Southwestern College</a:t>
            </a:r>
            <a:r>
              <a:rPr lang="en-US" dirty="0" smtClean="0"/>
              <a:t>: </a:t>
            </a:r>
            <a:r>
              <a:rPr lang="en-US" dirty="0" smtClean="0">
                <a:hlinkClick r:id="rId5"/>
              </a:rPr>
              <a:t>www.swccd.edu</a:t>
            </a:r>
            <a:r>
              <a:rPr lang="en-US" dirty="0" smtClean="0"/>
              <a:t> </a:t>
            </a:r>
          </a:p>
          <a:p>
            <a:pPr marL="109728" indent="0">
              <a:buNone/>
            </a:pPr>
            <a:r>
              <a:rPr lang="en-US" dirty="0" smtClean="0"/>
              <a:t>   Apply November 1 – April 30 </a:t>
            </a:r>
          </a:p>
          <a:p>
            <a:pPr marL="109728" indent="0">
              <a:buNone/>
            </a:pPr>
            <a:r>
              <a:rPr lang="en-US" dirty="0"/>
              <a:t> </a:t>
            </a:r>
            <a:r>
              <a:rPr lang="en-US" dirty="0" smtClean="0"/>
              <a:t>  (Priority Deadline: February)</a:t>
            </a:r>
          </a:p>
          <a:p>
            <a:pPr marL="109728" indent="0">
              <a:buNone/>
            </a:pPr>
            <a:r>
              <a:rPr lang="en-US" dirty="0"/>
              <a:t>		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COLLEGE APPLICATIONS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Senior College Night – </a:t>
            </a:r>
            <a:r>
              <a:rPr lang="en-US" b="1" dirty="0" smtClean="0"/>
              <a:t>September 9, 2015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CSU Application </a:t>
            </a:r>
            <a:r>
              <a:rPr lang="en-US" dirty="0" smtClean="0"/>
              <a:t>Workshop - TBA</a:t>
            </a:r>
          </a:p>
          <a:p>
            <a:pPr marL="109728" indent="0">
              <a:buNone/>
            </a:pP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Southwestern College Peer Advisor - TBA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Support from Counselors- (Application workshop dates TBA) – College Center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Keep a copy of your transcript – it is needed to complete applications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COLLEGE APPLICATIONS – HELP!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Certain colleges/scholarships will require references from teachers/counselors; check requirements carefully.</a:t>
            </a:r>
          </a:p>
          <a:p>
            <a:r>
              <a:rPr lang="en-US" dirty="0" smtClean="0"/>
              <a:t>Select individuals who know you well. Make a request in person; an e-mail link will not suffice.</a:t>
            </a:r>
          </a:p>
          <a:p>
            <a:r>
              <a:rPr lang="en-US" dirty="0" smtClean="0"/>
              <a:t>Letter of Recommendation request forms are available in Counseling Center; attach your resume.</a:t>
            </a:r>
          </a:p>
          <a:p>
            <a:r>
              <a:rPr lang="en-US" dirty="0" smtClean="0"/>
              <a:t>Give at least </a:t>
            </a:r>
            <a:r>
              <a:rPr lang="en-US" b="1" dirty="0" smtClean="0"/>
              <a:t>two weeks</a:t>
            </a:r>
            <a:r>
              <a:rPr lang="en-US" dirty="0" smtClean="0"/>
              <a:t> advanced notice, including </a:t>
            </a:r>
            <a:r>
              <a:rPr lang="en-US" b="1" dirty="0" smtClean="0"/>
              <a:t>two weeks </a:t>
            </a:r>
            <a:r>
              <a:rPr lang="en-US" dirty="0" smtClean="0"/>
              <a:t>BEFORE a school break.</a:t>
            </a:r>
          </a:p>
          <a:p>
            <a:r>
              <a:rPr lang="en-US" dirty="0" smtClean="0"/>
              <a:t>Recommendations will NOT be written over school vacations. Plan accordingly, communicate early!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2">
                    <a:lumMod val="50000"/>
                  </a:schemeClr>
                </a:solidFill>
              </a:rPr>
              <a:t>PERSONAL RECOMMENDATIONS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COLLEGE FINANCIAL AID: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u="sng" dirty="0" smtClean="0"/>
              <a:t>Gift Aid</a:t>
            </a:r>
            <a:r>
              <a:rPr lang="en-US" dirty="0" smtClean="0"/>
              <a:t>: Grants and Scholarships that do not have to be repaid.</a:t>
            </a:r>
          </a:p>
          <a:p>
            <a:pPr>
              <a:buFont typeface="Wingdings" pitchFamily="2" charset="2"/>
              <a:buChar char="v"/>
            </a:pPr>
            <a:r>
              <a:rPr lang="en-US" u="sng" dirty="0" smtClean="0"/>
              <a:t>Work Study</a:t>
            </a:r>
            <a:r>
              <a:rPr lang="en-US" dirty="0" smtClean="0"/>
              <a:t>: Money earned by student as payment for a job on or off campus.</a:t>
            </a:r>
          </a:p>
          <a:p>
            <a:pPr>
              <a:buFont typeface="Wingdings" pitchFamily="2" charset="2"/>
              <a:buChar char="v"/>
            </a:pPr>
            <a:r>
              <a:rPr lang="en-US" u="sng" dirty="0" smtClean="0"/>
              <a:t>Loans</a:t>
            </a:r>
            <a:r>
              <a:rPr lang="en-US" dirty="0" smtClean="0"/>
              <a:t>: Borrowed money that must be paid back, usually with interest.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HOW DO I PAY FOR COLLEGE?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200" dirty="0" smtClean="0">
                <a:solidFill>
                  <a:srgbClr val="002060"/>
                </a:solidFill>
              </a:rPr>
              <a:t>   </a:t>
            </a:r>
            <a:r>
              <a:rPr lang="en-US" sz="3200" u="sng" dirty="0" smtClean="0">
                <a:solidFill>
                  <a:srgbClr val="002060"/>
                </a:solidFill>
              </a:rPr>
              <a:t>SCHOLARSHIPS</a:t>
            </a:r>
            <a:r>
              <a:rPr lang="en-US" sz="3200" dirty="0" smtClean="0">
                <a:solidFill>
                  <a:srgbClr val="002060"/>
                </a:solidFill>
              </a:rPr>
              <a:t> – FREE MONEY!</a:t>
            </a:r>
            <a:endParaRPr lang="en-US" sz="3200" u="sng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Start checking for sources early.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Apply for all scholarships you qualify for.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Check the Scholarship Bulletin (counseling </a:t>
            </a:r>
            <a:r>
              <a:rPr lang="en-US" dirty="0" smtClean="0"/>
              <a:t>center &amp; school website) </a:t>
            </a:r>
            <a:r>
              <a:rPr lang="en-US" dirty="0" smtClean="0"/>
              <a:t>for local awards. 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Use </a:t>
            </a:r>
            <a:r>
              <a:rPr lang="en-US" dirty="0" smtClean="0"/>
              <a:t>on-line searches (fastweb.com).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Beware of scholarship scams! No company or individual can “guarantee” you a scholarship…you must do the work of applying!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bg2">
                    <a:lumMod val="50000"/>
                  </a:schemeClr>
                </a:solidFill>
              </a:rPr>
              <a:t>FINANCIAL AID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With parents, attend </a:t>
            </a:r>
            <a:r>
              <a:rPr lang="en-US" b="1" dirty="0" smtClean="0"/>
              <a:t>Senior Financial Aid Night – January 28, 2016 </a:t>
            </a:r>
            <a:r>
              <a:rPr lang="en-US" dirty="0" smtClean="0"/>
              <a:t>(Olympian MPR)</a:t>
            </a:r>
          </a:p>
          <a:p>
            <a:pPr>
              <a:buNone/>
            </a:pPr>
            <a:r>
              <a:rPr lang="en-US" dirty="0" smtClean="0"/>
              <a:t>   Get help </a:t>
            </a:r>
            <a:r>
              <a:rPr lang="en-US" dirty="0" smtClean="0"/>
              <a:t>completing </a:t>
            </a:r>
            <a:r>
              <a:rPr lang="en-US" dirty="0" smtClean="0"/>
              <a:t>the FAFSA form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Submit the FAFSA between January 1 – March 1, 2016. Apply on-line:  </a:t>
            </a:r>
            <a:r>
              <a:rPr lang="en-US" u="sng" dirty="0" smtClean="0">
                <a:hlinkClick r:id="rId2"/>
              </a:rPr>
              <a:t>www.fafsa.ed.gov</a:t>
            </a:r>
            <a:endParaRPr lang="en-US" u="sng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Make sure your </a:t>
            </a:r>
            <a:r>
              <a:rPr lang="en-US" b="1" dirty="0" smtClean="0"/>
              <a:t>Social Security # </a:t>
            </a:r>
            <a:r>
              <a:rPr lang="en-US" dirty="0" smtClean="0"/>
              <a:t>is registered with the school to qualify for Cal Grants.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FINANCIAL AID</a:t>
            </a: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All students should complete the FAFSA</a:t>
            </a:r>
            <a:endParaRPr 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sz="2400" b="1" u="sng" dirty="0" smtClean="0"/>
              <a:t>Overall Weighted GPA:  “Cumulative”</a:t>
            </a:r>
          </a:p>
          <a:p>
            <a:pPr>
              <a:buNone/>
            </a:pPr>
            <a:r>
              <a:rPr lang="en-US" sz="2400" dirty="0" smtClean="0"/>
              <a:t>	Includes </a:t>
            </a:r>
            <a:r>
              <a:rPr lang="en-US" sz="2400" u="sng" dirty="0" smtClean="0"/>
              <a:t>all </a:t>
            </a:r>
            <a:r>
              <a:rPr lang="en-US" sz="2400" dirty="0" smtClean="0"/>
              <a:t>courses from 9-12 with weight given to honors and AP courses earned with an A, B, or C.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 </a:t>
            </a:r>
            <a:r>
              <a:rPr lang="en-US" sz="2400" b="1" u="sng" dirty="0" smtClean="0"/>
              <a:t>CSU/UC Weighted GPA</a:t>
            </a:r>
          </a:p>
          <a:p>
            <a:pPr>
              <a:buNone/>
            </a:pPr>
            <a:r>
              <a:rPr lang="en-US" sz="2400" dirty="0" smtClean="0"/>
              <a:t>	Includes </a:t>
            </a:r>
            <a:r>
              <a:rPr lang="en-US" sz="2400" u="sng" dirty="0" smtClean="0"/>
              <a:t>only</a:t>
            </a:r>
            <a:r>
              <a:rPr lang="en-US" sz="2400" dirty="0" smtClean="0"/>
              <a:t> “A-G” courses grades 10-11 with weight given to honors and AP courses earned with an A, B, or C.  Calculations for each system vary slightly.</a:t>
            </a:r>
          </a:p>
          <a:p>
            <a:pPr>
              <a:buNone/>
            </a:pPr>
            <a:r>
              <a:rPr lang="en-US" sz="2400" i="1" dirty="0" smtClean="0"/>
              <a:t>NOTE: Official calculation of GPA is done by the UC or CSU system; GPA’s may ultimately differ slightly from the transcript.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 </a:t>
            </a:r>
            <a:r>
              <a:rPr lang="en-US" sz="2400" b="1" dirty="0" smtClean="0"/>
              <a:t>Class ranks are respective to GPA and may change.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GRADE POINT AVERAGE SUMMARY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en-US" sz="4400" b="1" dirty="0" smtClean="0"/>
              <a:t>THURSDAY</a:t>
            </a:r>
            <a:endParaRPr lang="en-US" sz="4400" b="1" dirty="0"/>
          </a:p>
          <a:p>
            <a:pPr marL="109728" indent="0" algn="ctr">
              <a:buNone/>
            </a:pPr>
            <a:r>
              <a:rPr lang="en-US" sz="4400" b="1" dirty="0" smtClean="0"/>
              <a:t>SEPTEMBER 9, 2015</a:t>
            </a:r>
          </a:p>
          <a:p>
            <a:pPr algn="ctr"/>
            <a:endParaRPr lang="en-US" sz="4400" dirty="0" smtClean="0"/>
          </a:p>
          <a:p>
            <a:pPr marL="109728" indent="0" algn="ctr">
              <a:buNone/>
            </a:pPr>
            <a:r>
              <a:rPr lang="en-US" sz="4400" dirty="0" smtClean="0"/>
              <a:t>Olympian High School</a:t>
            </a:r>
          </a:p>
          <a:p>
            <a:pPr marL="109728" indent="0" algn="ctr">
              <a:buNone/>
            </a:pPr>
            <a:r>
              <a:rPr lang="en-US" sz="4400" dirty="0" smtClean="0"/>
              <a:t>Multi-Purpose Room</a:t>
            </a:r>
          </a:p>
          <a:p>
            <a:pPr marL="109728" indent="0" algn="ctr">
              <a:buNone/>
            </a:pPr>
            <a:r>
              <a:rPr lang="en-US" sz="4400" dirty="0" smtClean="0"/>
              <a:t>6:30 pm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Senior College Night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6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ohsstaff\Desktop\CLIP ART\Graduation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25" y="-876300"/>
            <a:ext cx="10001250" cy="8610600"/>
          </a:xfrm>
          <a:prstGeom prst="rect">
            <a:avLst/>
          </a:prstGeom>
          <a:noFill/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4000" dirty="0" smtClean="0"/>
          </a:p>
          <a:p>
            <a:pPr>
              <a:buFont typeface="Wingdings" pitchFamily="2" charset="2"/>
              <a:buChar char="v"/>
            </a:pPr>
            <a:r>
              <a:rPr lang="en-US" sz="6000" b="1" i="1" dirty="0" smtClean="0"/>
              <a:t>BE POSITIVE</a:t>
            </a:r>
          </a:p>
          <a:p>
            <a:pPr>
              <a:buFont typeface="Wingdings" pitchFamily="2" charset="2"/>
              <a:buChar char="v"/>
            </a:pPr>
            <a:r>
              <a:rPr lang="en-US" sz="6000" b="1" i="1" dirty="0" smtClean="0"/>
              <a:t>BE PRESENT</a:t>
            </a:r>
          </a:p>
          <a:p>
            <a:pPr>
              <a:buFont typeface="Wingdings" pitchFamily="2" charset="2"/>
              <a:buChar char="v"/>
            </a:pPr>
            <a:r>
              <a:rPr lang="en-US" sz="6000" b="1" i="1" dirty="0" smtClean="0"/>
              <a:t>BE PERSISTENT</a:t>
            </a:r>
            <a:r>
              <a:rPr lang="en-US" sz="4000" b="1" dirty="0" smtClean="0"/>
              <a:t> </a:t>
            </a:r>
            <a:endParaRPr lang="en-US" sz="4000" b="1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 CLASS OF 2016!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7800" y="32004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ohsstaff\Desktop\CLIP ART\Graduation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012855"/>
            <a:ext cx="3657600" cy="3462528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8834" y="304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GRADUATION</a:t>
            </a:r>
            <a:r>
              <a:rPr lang="en-US" dirty="0" smtClean="0"/>
              <a:t>                       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Earning the High School Diploma 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752600"/>
            <a:ext cx="830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/>
              <a:t> A Grade of “D” or Better earns one credit. No credit    	for “F” grades.</a:t>
            </a:r>
          </a:p>
          <a:p>
            <a:pPr>
              <a:buFont typeface="Wingdings" pitchFamily="2" charset="2"/>
              <a:buChar char="v"/>
            </a:pPr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 32 credits to be considered “On Track” to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graduate in June 2016</a:t>
            </a:r>
          </a:p>
          <a:p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 44 minimum credits to graduate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ohsstaff\Desktop\CLIP ART\Graduation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828800"/>
            <a:ext cx="3518407" cy="3330575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solidFill>
              <a:schemeClr val="bg1">
                <a:lumMod val="8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8</a:t>
            </a:r>
            <a:r>
              <a:rPr lang="en-US" dirty="0" smtClean="0"/>
              <a:t>  Semesters English</a:t>
            </a:r>
          </a:p>
          <a:p>
            <a:pPr>
              <a:buNone/>
            </a:pPr>
            <a:r>
              <a:rPr lang="en-US" b="1" dirty="0" smtClean="0"/>
              <a:t>8</a:t>
            </a:r>
            <a:r>
              <a:rPr lang="en-US" dirty="0" smtClean="0"/>
              <a:t>  Semesters Social Studies</a:t>
            </a:r>
          </a:p>
          <a:p>
            <a:pPr>
              <a:buNone/>
            </a:pPr>
            <a:r>
              <a:rPr lang="en-US" b="1" dirty="0" smtClean="0"/>
              <a:t>1</a:t>
            </a:r>
            <a:r>
              <a:rPr lang="en-US" dirty="0" smtClean="0"/>
              <a:t>  Semester  Health</a:t>
            </a:r>
          </a:p>
          <a:p>
            <a:pPr>
              <a:buNone/>
            </a:pPr>
            <a:r>
              <a:rPr lang="en-US" b="1" dirty="0" smtClean="0"/>
              <a:t>6</a:t>
            </a:r>
            <a:r>
              <a:rPr lang="en-US" dirty="0" smtClean="0"/>
              <a:t>  Semesters Math</a:t>
            </a:r>
          </a:p>
          <a:p>
            <a:pPr marL="624078" indent="-514350">
              <a:buNone/>
            </a:pPr>
            <a:r>
              <a:rPr lang="en-US" b="1" dirty="0" smtClean="0"/>
              <a:t>2 </a:t>
            </a:r>
            <a:r>
              <a:rPr lang="en-US" dirty="0" smtClean="0"/>
              <a:t> Semesters Biology</a:t>
            </a:r>
          </a:p>
          <a:p>
            <a:pPr marL="624078" indent="-514350">
              <a:buNone/>
            </a:pPr>
            <a:r>
              <a:rPr lang="en-US" b="1" dirty="0" smtClean="0"/>
              <a:t>2 </a:t>
            </a:r>
            <a:r>
              <a:rPr lang="en-US" dirty="0" smtClean="0"/>
              <a:t> Semesters Chemistry</a:t>
            </a:r>
            <a:r>
              <a:rPr lang="en-US" dirty="0"/>
              <a:t> </a:t>
            </a:r>
            <a:r>
              <a:rPr lang="en-US" dirty="0" smtClean="0"/>
              <a:t>or Physics</a:t>
            </a:r>
          </a:p>
          <a:p>
            <a:pPr>
              <a:buNone/>
            </a:pPr>
            <a:r>
              <a:rPr lang="en-US" b="1" dirty="0" smtClean="0"/>
              <a:t>4</a:t>
            </a:r>
            <a:r>
              <a:rPr lang="en-US" dirty="0" smtClean="0"/>
              <a:t>  Semesters Physical Education</a:t>
            </a:r>
          </a:p>
          <a:p>
            <a:pPr marL="109728" indent="0">
              <a:buNone/>
            </a:pPr>
            <a:r>
              <a:rPr lang="en-US" dirty="0" smtClean="0"/>
              <a:t>2  Semesters Fine Art </a:t>
            </a:r>
          </a:p>
          <a:p>
            <a:pPr marL="109728" indent="0">
              <a:buNone/>
            </a:pPr>
            <a:r>
              <a:rPr lang="en-US" dirty="0" smtClean="0"/>
              <a:t>4  Semesters Same Foreign Language</a:t>
            </a:r>
            <a:endParaRPr lang="en-US" u="sng" dirty="0" smtClean="0"/>
          </a:p>
          <a:p>
            <a:pPr>
              <a:buNone/>
            </a:pPr>
            <a:r>
              <a:rPr lang="en-US" b="1" u="sng" dirty="0" smtClean="0"/>
              <a:t>7</a:t>
            </a:r>
            <a:r>
              <a:rPr lang="en-US" u="sng" dirty="0" smtClean="0"/>
              <a:t>  Elective Semesters</a:t>
            </a:r>
          </a:p>
          <a:p>
            <a:pPr>
              <a:buNone/>
            </a:pPr>
            <a:r>
              <a:rPr lang="en-US" dirty="0" smtClean="0"/>
              <a:t>=  </a:t>
            </a:r>
            <a:r>
              <a:rPr lang="en-US" b="1" dirty="0" smtClean="0"/>
              <a:t>44</a:t>
            </a:r>
            <a:r>
              <a:rPr lang="en-US" dirty="0" smtClean="0"/>
              <a:t> Semester credits (Minimum)</a:t>
            </a:r>
          </a:p>
          <a:p>
            <a:pPr>
              <a:buNone/>
            </a:pPr>
            <a:r>
              <a:rPr lang="en-US" dirty="0" smtClean="0"/>
              <a:t>*Most seniors will earn </a:t>
            </a:r>
            <a:r>
              <a:rPr lang="en-US" u="sng" dirty="0" smtClean="0"/>
              <a:t>more</a:t>
            </a:r>
            <a:r>
              <a:rPr lang="en-US" dirty="0" smtClean="0"/>
              <a:t> than 44 credits.*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GRADUATION REQUIREMENTS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ohsstaff\Desktop\CLIP ART\Graduation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012855"/>
            <a:ext cx="3657600" cy="3462528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2">
                    <a:lumMod val="50000"/>
                  </a:schemeClr>
                </a:solidFill>
              </a:rPr>
              <a:t>GRADUATION REQUIREMENTS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</a:rPr>
              <a:t>(Continued)</a:t>
            </a:r>
            <a:endParaRPr lang="en-US" sz="1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v"/>
              <a:tabLst/>
              <a:defRPr/>
            </a:pPr>
            <a:r>
              <a:rPr kumimoji="0" lang="en-US" sz="1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8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Pass </a:t>
            </a:r>
            <a:r>
              <a:rPr lang="en-US" sz="8000" dirty="0" smtClean="0"/>
              <a:t>IMC 1, 2 &amp; </a:t>
            </a:r>
            <a:r>
              <a:rPr lang="en-US" sz="8000" dirty="0" smtClean="0"/>
              <a:t>3</a:t>
            </a:r>
            <a:r>
              <a:rPr kumimoji="0" lang="en-US" sz="8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8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v"/>
              <a:tabLst/>
              <a:defRPr/>
            </a:pPr>
            <a:r>
              <a:rPr kumimoji="0" lang="en-US" sz="8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30 Hours Community Service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8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Students from Out of District: “Prorated” for 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8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year of entry into SUHSD. 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8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Transcripts will be adjusted accordingly.   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v"/>
              <a:tabLst/>
              <a:defRPr/>
            </a:pPr>
            <a:endParaRPr lang="en-US" sz="8000" noProof="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v"/>
              <a:tabLst/>
              <a:defRPr/>
            </a:pPr>
            <a:r>
              <a:rPr lang="en-US" sz="8000" dirty="0" smtClean="0"/>
              <a:t>Check the Community Service Board in the Counseling Center   for</a:t>
            </a:r>
            <a:r>
              <a:rPr kumimoji="0" lang="en-US" sz="8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ideas. </a:t>
            </a:r>
            <a:r>
              <a:rPr lang="en-US" sz="8000" dirty="0" smtClean="0"/>
              <a:t>Hours must be completed by </a:t>
            </a:r>
            <a:r>
              <a:rPr lang="en-US" sz="8000" b="1" dirty="0" smtClean="0"/>
              <a:t>April 8, 2016</a:t>
            </a:r>
            <a:r>
              <a:rPr lang="en-US" sz="8000" dirty="0" smtClean="0"/>
              <a:t>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8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Verification</a:t>
            </a:r>
            <a:r>
              <a:rPr kumimoji="0" lang="en-US" sz="80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forms can be downloaded from the Olympian   High website. </a:t>
            </a:r>
            <a:r>
              <a:rPr kumimoji="0" lang="en-US" sz="8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US" sz="1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1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3200" dirty="0" smtClean="0"/>
              <a:t>SECOND SEMESTER Requirements for </a:t>
            </a:r>
            <a:r>
              <a:rPr lang="en-US" sz="3200" b="1" i="1" u="sng" dirty="0" smtClean="0"/>
              <a:t>ALL SENIORS (by December 18, 2015):</a:t>
            </a:r>
          </a:p>
          <a:p>
            <a:pPr marL="109728" indent="0">
              <a:buNone/>
            </a:pPr>
            <a:endParaRPr lang="en-US" sz="3200" i="1" u="sng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Maintain a 2.50 overall GPA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Complete at least 40 credits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Complete all 30 hours of Community Service Requirement. </a:t>
            </a:r>
            <a:r>
              <a:rPr lang="en-US" sz="3200" dirty="0"/>
              <a:t>H</a:t>
            </a:r>
            <a:r>
              <a:rPr lang="en-US" sz="3200" dirty="0" smtClean="0"/>
              <a:t>ours </a:t>
            </a:r>
            <a:r>
              <a:rPr lang="en-US" sz="3200" dirty="0"/>
              <a:t>m</a:t>
            </a:r>
            <a:r>
              <a:rPr lang="en-US" sz="3200" dirty="0" smtClean="0"/>
              <a:t>ust be already recorded in the system.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bg2">
                    <a:lumMod val="50000"/>
                  </a:schemeClr>
                </a:solidFill>
              </a:rPr>
              <a:t>Do you want a 5 period day??</a:t>
            </a:r>
            <a:endParaRPr lang="en-US" sz="4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4541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6429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To repeat a failed class for graduation</a:t>
            </a:r>
            <a:endParaRPr lang="en-US" sz="2000" dirty="0"/>
          </a:p>
          <a:p>
            <a:r>
              <a:rPr lang="en-US" sz="2000" dirty="0" smtClean="0"/>
              <a:t>To repeat a D grade to remain eligible</a:t>
            </a:r>
          </a:p>
          <a:p>
            <a:pPr marL="109728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for college admission</a:t>
            </a:r>
          </a:p>
          <a:p>
            <a:r>
              <a:rPr lang="en-US" sz="2000" dirty="0" smtClean="0"/>
              <a:t>To improve GPA for college admission</a:t>
            </a:r>
          </a:p>
          <a:p>
            <a:pPr marL="393192" lvl="1" indent="0">
              <a:buNone/>
            </a:pPr>
            <a:endParaRPr lang="en-US" sz="2000" dirty="0" smtClean="0"/>
          </a:p>
          <a:p>
            <a:pPr marL="393192" lvl="1" indent="0">
              <a:buNone/>
            </a:pPr>
            <a:r>
              <a:rPr lang="en-US" sz="2400" b="1" dirty="0" smtClean="0"/>
              <a:t>CREDIT RECOVERY CLASSES: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b="1" dirty="0" smtClean="0"/>
              <a:t>On-line </a:t>
            </a:r>
            <a:r>
              <a:rPr lang="en-US" sz="2400" b="1" dirty="0" smtClean="0"/>
              <a:t>APEX classes</a:t>
            </a:r>
          </a:p>
          <a:p>
            <a:pPr marL="393192" lvl="1" indent="0">
              <a:buNone/>
            </a:pPr>
            <a:endParaRPr lang="en-US" sz="2000" dirty="0" smtClean="0"/>
          </a:p>
          <a:p>
            <a:pPr marL="393192" lvl="1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**SEE YOUR</a:t>
            </a:r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COUNSELOR </a:t>
            </a:r>
            <a:r>
              <a:rPr lang="en-US" sz="2400" dirty="0" smtClean="0"/>
              <a:t>to sign-up**</a:t>
            </a:r>
          </a:p>
          <a:p>
            <a:pPr marL="393192" lvl="1" indent="0">
              <a:buNone/>
            </a:pPr>
            <a:endParaRPr lang="en-US" sz="2400" dirty="0" smtClean="0"/>
          </a:p>
          <a:p>
            <a:pPr marL="393192" lvl="1" indent="0">
              <a:buNone/>
            </a:pPr>
            <a:endParaRPr lang="en-US" sz="2400" dirty="0" smtClean="0"/>
          </a:p>
          <a:p>
            <a:pPr marL="393192" lvl="1" indent="0">
              <a:buNone/>
            </a:pPr>
            <a:endParaRPr lang="en-US" sz="2400" dirty="0"/>
          </a:p>
          <a:p>
            <a:pPr marL="393192" lvl="1" indent="0">
              <a:buNone/>
            </a:pPr>
            <a:endParaRPr lang="en-US" sz="2400" dirty="0" smtClean="0"/>
          </a:p>
          <a:p>
            <a:pPr marL="393192" lvl="1" indent="0">
              <a:buNone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         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C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REDIT RECOVERY</a:t>
            </a:r>
            <a:endParaRPr lang="en-US" dirty="0"/>
          </a:p>
        </p:txBody>
      </p:sp>
      <p:pic>
        <p:nvPicPr>
          <p:cNvPr id="3074" name="Picture 2" descr="C:\Documents and Settings\ohsstaff\Desktop\CLIP ART\F Grade Clip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4325" y="2119313"/>
            <a:ext cx="1489075" cy="17668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 GRADUATION WITH HONORS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*CSF is an Academic Organization (OHS Chapter)</a:t>
            </a:r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r>
              <a:rPr lang="en-US" sz="2000" dirty="0" smtClean="0"/>
              <a:t>The Honors Diploma is a District Recognition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000" b="1" u="sng" dirty="0" smtClean="0"/>
              <a:t>California Scholarship Federation (CSF)</a:t>
            </a:r>
          </a:p>
          <a:p>
            <a:endParaRPr lang="en-US" sz="2000" b="1" dirty="0" smtClean="0"/>
          </a:p>
          <a:p>
            <a:pPr>
              <a:buFont typeface="Wingdings" pitchFamily="2" charset="2"/>
              <a:buChar char="v"/>
            </a:pPr>
            <a:r>
              <a:rPr lang="en-US" sz="2000" b="1" dirty="0" smtClean="0"/>
              <a:t> </a:t>
            </a:r>
            <a:r>
              <a:rPr lang="en-US" sz="2000" dirty="0" smtClean="0"/>
              <a:t>Seniors must have four semesters, including one in senior year, to qualify for Life Membership (includes second semester grades). </a:t>
            </a:r>
          </a:p>
          <a:p>
            <a:pPr>
              <a:buNone/>
            </a:pPr>
            <a:endParaRPr lang="en-US" sz="2000" dirty="0" smtClean="0"/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Students wear a distinctive, gold-colored stole and lead the student body at graduation.</a:t>
            </a:r>
          </a:p>
          <a:p>
            <a:pPr>
              <a:buFont typeface="Wingdings" pitchFamily="2" charset="2"/>
              <a:buChar char="v"/>
            </a:pPr>
            <a:endParaRPr lang="en-US" sz="2000" b="1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sz="2000" b="1" u="sng" dirty="0" smtClean="0"/>
              <a:t>Honors Diploma (Diploma </a:t>
            </a:r>
          </a:p>
          <a:p>
            <a:pPr>
              <a:buNone/>
            </a:pPr>
            <a:r>
              <a:rPr lang="en-US" sz="2000" b="1" dirty="0" smtClean="0"/>
              <a:t>   </a:t>
            </a:r>
            <a:r>
              <a:rPr lang="en-US" sz="2000" b="1" u="sng" dirty="0" smtClean="0"/>
              <a:t>Seal)</a:t>
            </a:r>
          </a:p>
          <a:p>
            <a:pPr>
              <a:buNone/>
            </a:pPr>
            <a:endParaRPr lang="en-US" sz="2000" b="1" dirty="0" smtClean="0"/>
          </a:p>
          <a:p>
            <a:pPr>
              <a:buFont typeface="Wingdings" pitchFamily="2" charset="2"/>
              <a:buChar char="v"/>
            </a:pPr>
            <a:r>
              <a:rPr lang="en-US" sz="2000" b="1" dirty="0" smtClean="0"/>
              <a:t> </a:t>
            </a:r>
            <a:r>
              <a:rPr lang="en-US" sz="2000" dirty="0" smtClean="0"/>
              <a:t>Earn an A or B in at least 17 semester courses at the Accelerated, Honors, or Advanced Placement level; </a:t>
            </a:r>
            <a:r>
              <a:rPr lang="en-US" sz="2000" u="sng" dirty="0" smtClean="0"/>
              <a:t>two</a:t>
            </a:r>
            <a:r>
              <a:rPr lang="en-US" sz="2000" dirty="0" smtClean="0"/>
              <a:t> must be earned in the senior year (by first semester).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Minimum 3.0 overall scholarship and citizenship GPA 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1319</TotalTime>
  <Words>1598</Words>
  <Application>Microsoft Office PowerPoint</Application>
  <PresentationFormat>On-screen Show (4:3)</PresentationFormat>
  <Paragraphs>298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Concourse</vt:lpstr>
      <vt:lpstr>SENIOR YEAR  </vt:lpstr>
      <vt:lpstr>              TRANSCRIPTS </vt:lpstr>
      <vt:lpstr>GRADE POINT AVERAGE SUMMARY</vt:lpstr>
      <vt:lpstr>GRADUATION                         Earning the High School Diploma </vt:lpstr>
      <vt:lpstr>GRADUATION REQUIREMENTS</vt:lpstr>
      <vt:lpstr>GRADUATION REQUIREMENTS (Continued)</vt:lpstr>
      <vt:lpstr>Do you want a 5 period day??</vt:lpstr>
      <vt:lpstr>          CREDIT RECOVERY</vt:lpstr>
      <vt:lpstr>  GRADUATION WITH HONORS</vt:lpstr>
      <vt:lpstr>COLLEGE ADMISSIONS</vt:lpstr>
      <vt:lpstr>NO D OR F GRADES!</vt:lpstr>
      <vt:lpstr>        COLLEGE   OPTIONS</vt:lpstr>
      <vt:lpstr>      COLLEGE   SELECTIVITY</vt:lpstr>
      <vt:lpstr>Learn More About College</vt:lpstr>
      <vt:lpstr>Other College Search Options</vt:lpstr>
      <vt:lpstr>College Admissions Factors</vt:lpstr>
      <vt:lpstr>    College Entrance Testing</vt:lpstr>
      <vt:lpstr>College Entrance Testing</vt:lpstr>
      <vt:lpstr>SAT/ACT Upcoming Deadlines</vt:lpstr>
      <vt:lpstr>     COMPACT FOR SUCCESS</vt:lpstr>
      <vt:lpstr>ELM and EPT Proficiency</vt:lpstr>
      <vt:lpstr>San Diego State University</vt:lpstr>
      <vt:lpstr>San Diego State University</vt:lpstr>
      <vt:lpstr>COLLEGE APPLICATIONS</vt:lpstr>
      <vt:lpstr> COLLEGE APPLICATIONS – HELP!</vt:lpstr>
      <vt:lpstr>PERSONAL RECOMMENDATIONS</vt:lpstr>
      <vt:lpstr>HOW DO I PAY FOR COLLEGE?</vt:lpstr>
      <vt:lpstr>FINANCIAL AID</vt:lpstr>
      <vt:lpstr>FINANCIAL AID All students should complete the FAFSA</vt:lpstr>
      <vt:lpstr>Senior College Night</vt:lpstr>
      <vt:lpstr> CLASS OF 2016!</vt:lpstr>
    </vt:vector>
  </TitlesOfParts>
  <Company>SUHSD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ohsstaff</dc:creator>
  <cp:lastModifiedBy>Araceli Loya</cp:lastModifiedBy>
  <cp:revision>226</cp:revision>
  <cp:lastPrinted>2011-08-01T17:04:47Z</cp:lastPrinted>
  <dcterms:created xsi:type="dcterms:W3CDTF">2011-07-31T19:50:31Z</dcterms:created>
  <dcterms:modified xsi:type="dcterms:W3CDTF">2015-08-31T23:27:48Z</dcterms:modified>
</cp:coreProperties>
</file>